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60" r:id="rId2"/>
    <p:sldId id="257" r:id="rId3"/>
    <p:sldId id="261" r:id="rId4"/>
    <p:sldId id="259" r:id="rId5"/>
    <p:sldId id="258" r:id="rId6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0C07015F-4EF9-49B3-BD2C-E597AEED3BC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58793DBB-3641-46EF-81CF-E1BA4EB0A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27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762D-B3BE-4D8B-B245-57FF8609F42C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F3A8-A964-4F54-A0E0-BFA9233F0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857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762D-B3BE-4D8B-B245-57FF8609F42C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F3A8-A964-4F54-A0E0-BFA9233F0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246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762D-B3BE-4D8B-B245-57FF8609F42C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F3A8-A964-4F54-A0E0-BFA9233F0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455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762D-B3BE-4D8B-B245-57FF8609F42C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F3A8-A964-4F54-A0E0-BFA9233F0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48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762D-B3BE-4D8B-B245-57FF8609F42C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F3A8-A964-4F54-A0E0-BFA9233F0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4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762D-B3BE-4D8B-B245-57FF8609F42C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F3A8-A964-4F54-A0E0-BFA9233F0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05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762D-B3BE-4D8B-B245-57FF8609F42C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F3A8-A964-4F54-A0E0-BFA9233F0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6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762D-B3BE-4D8B-B245-57FF8609F42C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F3A8-A964-4F54-A0E0-BFA9233F0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771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762D-B3BE-4D8B-B245-57FF8609F42C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F3A8-A964-4F54-A0E0-BFA9233F0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34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762D-B3BE-4D8B-B245-57FF8609F42C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F3A8-A964-4F54-A0E0-BFA9233F0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454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762D-B3BE-4D8B-B245-57FF8609F42C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CF3A8-A964-4F54-A0E0-BFA9233F0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82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F762D-B3BE-4D8B-B245-57FF8609F42C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CF3A8-A964-4F54-A0E0-BFA9233F0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22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Belleville Henderson Budget Presentations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Board of Education </a:t>
            </a:r>
          </a:p>
          <a:p>
            <a:r>
              <a:rPr lang="en-US" dirty="0" smtClean="0"/>
              <a:t>March 10,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361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NYS Comptroller Recommends </a:t>
            </a:r>
            <a:r>
              <a:rPr lang="en-US" b="1" dirty="0" smtClean="0"/>
              <a:t>that </a:t>
            </a:r>
            <a:r>
              <a:rPr lang="en-US" b="1" dirty="0" smtClean="0"/>
              <a:t>Districts:</a:t>
            </a:r>
            <a:br>
              <a:rPr lang="en-US" b="1" dirty="0" smtClean="0"/>
            </a:br>
            <a:r>
              <a:rPr lang="en-US" sz="4000" b="1" dirty="0" smtClean="0"/>
              <a:t>“Use </a:t>
            </a:r>
            <a:r>
              <a:rPr lang="en-US" sz="4000" b="1" dirty="0" smtClean="0"/>
              <a:t>Prudent and Transparent </a:t>
            </a:r>
            <a:r>
              <a:rPr lang="en-US" sz="4000" b="1" dirty="0" smtClean="0"/>
              <a:t>Budgeting” Practices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NYS Comptroller shared these Fiscal </a:t>
            </a:r>
            <a:r>
              <a:rPr lang="en-US" dirty="0" smtClean="0"/>
              <a:t>Trends:</a:t>
            </a:r>
          </a:p>
          <a:p>
            <a:pPr lvl="1"/>
            <a:r>
              <a:rPr lang="en-US" b="1" dirty="0" smtClean="0"/>
              <a:t>Expiration of the Federal Pandemic Aid </a:t>
            </a:r>
            <a:r>
              <a:rPr lang="en-US" dirty="0" smtClean="0"/>
              <a:t>- </a:t>
            </a:r>
            <a:r>
              <a:rPr lang="en-US" dirty="0" smtClean="0"/>
              <a:t>This </a:t>
            </a:r>
            <a:r>
              <a:rPr lang="en-US" dirty="0" smtClean="0"/>
              <a:t>2025-2026 budget </a:t>
            </a:r>
            <a:r>
              <a:rPr lang="en-US" dirty="0" smtClean="0"/>
              <a:t>maintains </a:t>
            </a:r>
            <a:r>
              <a:rPr lang="en-US" dirty="0" smtClean="0"/>
              <a:t>Support Staff from 2024-2025 school year to support AIS and Special Education Programs. </a:t>
            </a:r>
            <a:r>
              <a:rPr lang="en-US" dirty="0" smtClean="0"/>
              <a:t>No Federal Pandemic Aid is being used this year.</a:t>
            </a:r>
            <a:endParaRPr lang="en-US" dirty="0" smtClean="0"/>
          </a:p>
          <a:p>
            <a:pPr lvl="1"/>
            <a:r>
              <a:rPr lang="en-US" b="1" dirty="0" smtClean="0"/>
              <a:t>State Aid has not kept pace with inflation </a:t>
            </a:r>
            <a:r>
              <a:rPr lang="en-US" dirty="0" smtClean="0"/>
              <a:t>– Will the State Aid cover our budget? We may need to appropriate more funds depending on our local tax levy outcome. Our 2024-2025 Appropriated Fund Balance is $550,000. </a:t>
            </a:r>
            <a:r>
              <a:rPr lang="en-US" dirty="0" smtClean="0"/>
              <a:t>What will the 2025-2026 Appropriated Fund Balance be? It depends on State Aid.</a:t>
            </a:r>
            <a:endParaRPr lang="en-US" dirty="0" smtClean="0"/>
          </a:p>
          <a:p>
            <a:pPr lvl="1"/>
            <a:r>
              <a:rPr lang="en-US" b="1" dirty="0" smtClean="0"/>
              <a:t>We are seeing slower growth in local revenue</a:t>
            </a:r>
            <a:r>
              <a:rPr lang="en-US" dirty="0" smtClean="0"/>
              <a:t>. The tax cap calculation for 2025-2026 is less than 2024-2025. In 2024-2025 the Tax Cap calculation was 1.29%, and for 2025-2026 the Tax Cap is -1.5%.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310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“Prudent and Transparent Budgeting” </a:t>
            </a:r>
            <a:br>
              <a:rPr lang="en-US" dirty="0" smtClean="0"/>
            </a:br>
            <a:r>
              <a:rPr lang="en-US" sz="2800" dirty="0" smtClean="0"/>
              <a:t>continued….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Belleville Henderson’s Response to these conditions: </a:t>
            </a:r>
          </a:p>
          <a:p>
            <a:pPr lvl="1"/>
            <a:r>
              <a:rPr lang="en-US" dirty="0" smtClean="0"/>
              <a:t>Ensure a balanced budget to weather the current financial challenges </a:t>
            </a:r>
          </a:p>
          <a:p>
            <a:pPr lvl="1"/>
            <a:r>
              <a:rPr lang="en-US" dirty="0" smtClean="0"/>
              <a:t>Recognize there is uncertainty coming out of decisions at the Federal Government which could impact our revenue sources like state aid and interest earnings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We need to continue to build our reserves.</a:t>
            </a:r>
            <a:endParaRPr lang="en-US" dirty="0" smtClean="0"/>
          </a:p>
          <a:p>
            <a:pPr lvl="1"/>
            <a:r>
              <a:rPr lang="en-US" dirty="0" smtClean="0"/>
              <a:t>We built this current budget on reflections from </a:t>
            </a:r>
            <a:r>
              <a:rPr lang="en-US" i="1" dirty="0" smtClean="0"/>
              <a:t>Multi Year Spending.</a:t>
            </a:r>
          </a:p>
          <a:p>
            <a:pPr lvl="1"/>
            <a:r>
              <a:rPr lang="en-US" i="1" dirty="0" smtClean="0"/>
              <a:t>Budget calculations are actual spending projections.</a:t>
            </a:r>
          </a:p>
          <a:p>
            <a:pPr lvl="1"/>
            <a:r>
              <a:rPr lang="en-US" dirty="0" smtClean="0"/>
              <a:t>We will project our Revenue Plan on March 31, 2025 with </a:t>
            </a:r>
            <a:r>
              <a:rPr lang="en-US" i="1" dirty="0" smtClean="0"/>
              <a:t>Realistic Revenue Projections.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581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Belleville Henderson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</a:t>
            </a:r>
            <a:r>
              <a:rPr lang="en-US" dirty="0" smtClean="0"/>
              <a:t>ill </a:t>
            </a:r>
            <a:r>
              <a:rPr lang="en-US" dirty="0" smtClean="0"/>
              <a:t>reduced </a:t>
            </a:r>
            <a:r>
              <a:rPr lang="en-US" dirty="0" smtClean="0"/>
              <a:t>revenue </a:t>
            </a:r>
            <a:r>
              <a:rPr lang="en-US" dirty="0" smtClean="0"/>
              <a:t>sources impact our </a:t>
            </a:r>
            <a:r>
              <a:rPr lang="en-US" dirty="0" smtClean="0"/>
              <a:t>fiscal </a:t>
            </a:r>
            <a:r>
              <a:rPr lang="en-US" dirty="0" smtClean="0"/>
              <a:t>standing? This is to be determined.</a:t>
            </a:r>
            <a:endParaRPr lang="en-US" dirty="0"/>
          </a:p>
          <a:p>
            <a:r>
              <a:rPr lang="en-US" dirty="0" smtClean="0"/>
              <a:t>Our Unassigned Fund Balance has hovered between 2% </a:t>
            </a:r>
            <a:r>
              <a:rPr lang="en-US" dirty="0" smtClean="0"/>
              <a:t>in 2021 and 5% in 2024. Our goal is to maintain a 4% Unassigned Fund Balance.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 smtClean="0"/>
              <a:t>will be negotiating </a:t>
            </a:r>
            <a:r>
              <a:rPr lang="en-US" dirty="0" smtClean="0"/>
              <a:t>with our teachers, who have provided our students with a </a:t>
            </a:r>
            <a:r>
              <a:rPr lang="en-US" dirty="0" smtClean="0"/>
              <a:t>nurturing, caring and stable educational environment </a:t>
            </a:r>
            <a:r>
              <a:rPr lang="en-US" dirty="0" smtClean="0"/>
              <a:t>during the pandemic. Current data analysis shows that our teachers are paid among the lowest in the Jefferson Lewis BOCES region</a:t>
            </a:r>
            <a:r>
              <a:rPr lang="en-US" dirty="0" smtClean="0"/>
              <a:t>. This contract goes to June 30, 2025.</a:t>
            </a:r>
            <a:endParaRPr lang="en-US" dirty="0" smtClean="0"/>
          </a:p>
          <a:p>
            <a:r>
              <a:rPr lang="en-US" dirty="0" smtClean="0"/>
              <a:t>Health Insurance costs will increase 6% in 2025-2026.</a:t>
            </a:r>
          </a:p>
          <a:p>
            <a:r>
              <a:rPr lang="en-US" dirty="0" smtClean="0"/>
              <a:t>We have seen a significant increase in our special education costs since 2017. In 2017, we had 78 SWD, we now have 119 SWD</a:t>
            </a:r>
            <a:r>
              <a:rPr lang="en-US" dirty="0" smtClean="0"/>
              <a:t>. We will share tonight our plan to manage this program.</a:t>
            </a:r>
            <a:endParaRPr lang="en-US" dirty="0" smtClean="0"/>
          </a:p>
          <a:p>
            <a:r>
              <a:rPr lang="en-US" dirty="0"/>
              <a:t>W</a:t>
            </a:r>
            <a:r>
              <a:rPr lang="en-US" dirty="0" smtClean="0"/>
              <a:t>ill the global impact </a:t>
            </a:r>
            <a:r>
              <a:rPr lang="en-US" dirty="0" smtClean="0"/>
              <a:t>of changes in the tariffs effect </a:t>
            </a:r>
            <a:r>
              <a:rPr lang="en-US" dirty="0" smtClean="0"/>
              <a:t>the NYS Stock Market?  A reduction in the Stock Market impacts NYS income taxes </a:t>
            </a:r>
            <a:r>
              <a:rPr lang="en-US" dirty="0" smtClean="0"/>
              <a:t>that decreases </a:t>
            </a:r>
            <a:r>
              <a:rPr lang="en-US" dirty="0" smtClean="0"/>
              <a:t>State Aid to schools, as well as, </a:t>
            </a:r>
            <a:r>
              <a:rPr lang="en-US" dirty="0" smtClean="0"/>
              <a:t>decreases </a:t>
            </a:r>
            <a:r>
              <a:rPr lang="en-US" dirty="0" smtClean="0"/>
              <a:t>interest earnings.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61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Program and Budget Presentations </a:t>
            </a:r>
            <a:br>
              <a:rPr lang="en-US" sz="3600" b="1" dirty="0" smtClean="0"/>
            </a:br>
            <a:r>
              <a:rPr lang="en-US" sz="3600" b="1" dirty="0" smtClean="0"/>
              <a:t> March 10,2025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Academic Intervention Services (AIS) – CSE Chair, Mrs. Emily Worden</a:t>
            </a:r>
          </a:p>
          <a:p>
            <a:r>
              <a:rPr lang="en-US" dirty="0" smtClean="0"/>
              <a:t>Special Education – CSE Chair, Mrs. Emily Worden</a:t>
            </a:r>
          </a:p>
          <a:p>
            <a:r>
              <a:rPr lang="en-US" dirty="0" smtClean="0"/>
              <a:t>Pre K-12 Instructional Program – K-12 Principal, Mr. Scott Storey</a:t>
            </a:r>
          </a:p>
          <a:p>
            <a:r>
              <a:rPr lang="en-US" dirty="0" smtClean="0"/>
              <a:t>Athletic Program – Acting Athletic Director, Mr. Scott Storey</a:t>
            </a:r>
          </a:p>
          <a:p>
            <a:r>
              <a:rPr lang="en-US" dirty="0" smtClean="0"/>
              <a:t>Budget Presentations - School Business Manager, Colleen Bellinger</a:t>
            </a:r>
          </a:p>
          <a:p>
            <a:pPr lvl="1"/>
            <a:r>
              <a:rPr lang="en-US" sz="2800" dirty="0" smtClean="0"/>
              <a:t>Athletics, Special Education, and Instruction</a:t>
            </a:r>
          </a:p>
          <a:p>
            <a:r>
              <a:rPr lang="en-US" dirty="0" smtClean="0"/>
              <a:t>Tax Cap – Ms. Jane Collins, Superintendent</a:t>
            </a:r>
          </a:p>
          <a:p>
            <a:r>
              <a:rPr lang="en-US" dirty="0" smtClean="0"/>
              <a:t>Debt Service Budget - Ms. Jane Collins, Superintendent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050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538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Belleville Henderson Budget Presentations</vt:lpstr>
      <vt:lpstr>NYS Comptroller Recommends that Districts: “Use Prudent and Transparent Budgeting” Practices </vt:lpstr>
      <vt:lpstr>“Prudent and Transparent Budgeting”  continued….</vt:lpstr>
      <vt:lpstr>Belleville Henderson Challenges</vt:lpstr>
      <vt:lpstr>Program and Budget Presentations   March 10,2025</vt:lpstr>
    </vt:vector>
  </TitlesOfParts>
  <Company>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Belleville Henderson Budget Presentations</dc:title>
  <dc:creator>Jane Collins</dc:creator>
  <cp:lastModifiedBy>Jane Collins</cp:lastModifiedBy>
  <cp:revision>20</cp:revision>
  <cp:lastPrinted>2025-03-10T14:04:36Z</cp:lastPrinted>
  <dcterms:created xsi:type="dcterms:W3CDTF">2025-03-10T13:11:38Z</dcterms:created>
  <dcterms:modified xsi:type="dcterms:W3CDTF">2025-03-10T21:33:24Z</dcterms:modified>
</cp:coreProperties>
</file>